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2798885ec_0_6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2798885ec_0_6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22462059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22462059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2246205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2246205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22462059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22462059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422462059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422462059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224620598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22462059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22462059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22462059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2798885ec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2798885ec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27b3346c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27b3346c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2798885e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2798885e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2798885ec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2798885ec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2798885ec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2798885ec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2798885e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2798885e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2798885ec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2798885ec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2798885ec_0_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2798885ec_0_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2798885ec_0_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2798885ec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2798885ec_0_6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2798885ec_0_6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youtube.com/watch?v=06olHmcJjS0" TargetMode="External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 through recreational research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425" y="652400"/>
            <a:ext cx="8375159" cy="278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 txBox="1"/>
          <p:nvPr/>
        </p:nvSpPr>
        <p:spPr>
          <a:xfrm>
            <a:off x="1598425" y="3587950"/>
            <a:ext cx="5607900" cy="9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FEFEF"/>
                </a:solidFill>
              </a:rPr>
              <a:t>Jump to Jupyter notebook for recreating this model and jump to Section 3.5</a:t>
            </a:r>
            <a:endParaRPr sz="1800">
              <a:solidFill>
                <a:srgbClr val="EFEFEF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FEFEF"/>
                </a:solidFill>
              </a:rPr>
              <a:t>	</a:t>
            </a:r>
            <a:endParaRPr sz="18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4600"/>
            <a:ext cx="9143999" cy="438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/>
          <p:nvPr/>
        </p:nvSpPr>
        <p:spPr>
          <a:xfrm>
            <a:off x="4965675" y="4657875"/>
            <a:ext cx="368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http://cvml.ist.ac.at/courses/DLWT_W17/material/AlexNet.pdf</a:t>
            </a:r>
            <a:endParaRPr sz="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2575"/>
            <a:ext cx="9144001" cy="440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4"/>
          <p:cNvSpPr txBox="1"/>
          <p:nvPr/>
        </p:nvSpPr>
        <p:spPr>
          <a:xfrm>
            <a:off x="4965675" y="4657875"/>
            <a:ext cx="368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http://cvml.ist.ac.at/courses/DLWT_W17/material/AlexNet.pdf</a:t>
            </a:r>
            <a:endParaRPr sz="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4100"/>
            <a:ext cx="9144001" cy="436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5"/>
          <p:cNvSpPr txBox="1"/>
          <p:nvPr/>
        </p:nvSpPr>
        <p:spPr>
          <a:xfrm>
            <a:off x="4965675" y="4657875"/>
            <a:ext cx="368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http://cvml.ist.ac.at/courses/DLWT_W17/material/AlexNet.pdf</a:t>
            </a:r>
            <a:endParaRPr sz="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5089"/>
            <a:ext cx="9143998" cy="4593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5276"/>
            <a:ext cx="9144000" cy="426270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7"/>
          <p:cNvSpPr txBox="1"/>
          <p:nvPr/>
        </p:nvSpPr>
        <p:spPr>
          <a:xfrm>
            <a:off x="4965675" y="4657875"/>
            <a:ext cx="368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http://cvml.ist.ac.at/courses/DLWT_W17/material/AlexNet.pdf</a:t>
            </a:r>
            <a:endParaRPr sz="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“T</a:t>
            </a:r>
            <a:r>
              <a:rPr lang="en"/>
              <a:t>he idea he (Alex Krizhevsky) had at the time was just to re-implement the original Lenet architecture”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100" y="1200150"/>
            <a:ext cx="75438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3297500" y="1165742"/>
            <a:ext cx="2540100" cy="2540100"/>
          </a:xfrm>
          <a:prstGeom prst="donut">
            <a:avLst>
              <a:gd fmla="val 16067" name="adj"/>
            </a:avLst>
          </a:prstGeom>
          <a:solidFill>
            <a:srgbClr val="000000">
              <a:alpha val="10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30"/>
          <p:cNvGrpSpPr/>
          <p:nvPr/>
        </p:nvGrpSpPr>
        <p:grpSpPr>
          <a:xfrm>
            <a:off x="1756593" y="996036"/>
            <a:ext cx="2026032" cy="669600"/>
            <a:chOff x="1756593" y="996036"/>
            <a:chExt cx="2026032" cy="669600"/>
          </a:xfrm>
        </p:grpSpPr>
        <p:cxnSp>
          <p:nvCxnSpPr>
            <p:cNvPr id="202" name="Google Shape;202;p30"/>
            <p:cNvCxnSpPr/>
            <p:nvPr/>
          </p:nvCxnSpPr>
          <p:spPr>
            <a:xfrm>
              <a:off x="3438525" y="1309350"/>
              <a:ext cx="344100" cy="344100"/>
            </a:xfrm>
            <a:prstGeom prst="straightConnector1">
              <a:avLst/>
            </a:prstGeom>
            <a:noFill/>
            <a:ln cap="flat" cmpd="sng" w="19050">
              <a:solidFill>
                <a:srgbClr val="307BF3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203" name="Google Shape;203;p30"/>
            <p:cNvSpPr txBox="1"/>
            <p:nvPr/>
          </p:nvSpPr>
          <p:spPr>
            <a:xfrm>
              <a:off x="1756593" y="996036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D9D9D9"/>
                  </a:solidFill>
                  <a:latin typeface="Roboto"/>
                  <a:ea typeface="Roboto"/>
                  <a:cs typeface="Roboto"/>
                  <a:sym typeface="Roboto"/>
                </a:rPr>
                <a:t>“</a:t>
              </a:r>
              <a:r>
                <a:rPr lang="en" sz="2200">
                  <a:solidFill>
                    <a:srgbClr val="D9D9D9"/>
                  </a:solidFill>
                  <a:latin typeface="Roboto"/>
                  <a:ea typeface="Roboto"/>
                  <a:cs typeface="Roboto"/>
                  <a:sym typeface="Roboto"/>
                </a:rPr>
                <a:t>Now what can we do?”</a:t>
              </a:r>
              <a:endParaRPr sz="22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04" name="Google Shape;204;p30"/>
          <p:cNvGrpSpPr/>
          <p:nvPr/>
        </p:nvGrpSpPr>
        <p:grpSpPr>
          <a:xfrm>
            <a:off x="1900218" y="2718247"/>
            <a:ext cx="1881232" cy="839278"/>
            <a:chOff x="1900218" y="2718247"/>
            <a:chExt cx="1881232" cy="839278"/>
          </a:xfrm>
        </p:grpSpPr>
        <p:cxnSp>
          <p:nvCxnSpPr>
            <p:cNvPr id="205" name="Google Shape;205;p30"/>
            <p:cNvCxnSpPr/>
            <p:nvPr/>
          </p:nvCxnSpPr>
          <p:spPr>
            <a:xfrm flipH="1" rot="10800000">
              <a:off x="3436150" y="3214625"/>
              <a:ext cx="345300" cy="342900"/>
            </a:xfrm>
            <a:prstGeom prst="straightConnector1">
              <a:avLst/>
            </a:prstGeom>
            <a:noFill/>
            <a:ln cap="flat" cmpd="sng" w="19050">
              <a:solidFill>
                <a:srgbClr val="0944A1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206" name="Google Shape;206;p30"/>
            <p:cNvSpPr txBox="1"/>
            <p:nvPr/>
          </p:nvSpPr>
          <p:spPr>
            <a:xfrm>
              <a:off x="1900218" y="2718247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100">
                  <a:solidFill>
                    <a:srgbClr val="D9D9D9"/>
                  </a:solidFill>
                  <a:latin typeface="Roboto"/>
                  <a:ea typeface="Roboto"/>
                  <a:cs typeface="Roboto"/>
                  <a:sym typeface="Roboto"/>
                </a:rPr>
                <a:t>Recreate this solution</a:t>
              </a:r>
              <a:endParaRPr sz="21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07" name="Google Shape;207;p30"/>
          <p:cNvSpPr/>
          <p:nvPr/>
        </p:nvSpPr>
        <p:spPr>
          <a:xfrm flipH="1" rot="-1800047">
            <a:off x="3221956" y="1086434"/>
            <a:ext cx="2690936" cy="2690936"/>
          </a:xfrm>
          <a:prstGeom prst="blockArc">
            <a:avLst>
              <a:gd fmla="val 14348563" name="adj1"/>
              <a:gd fmla="val 19872341" name="adj2"/>
              <a:gd fmla="val 9100" name="adj3"/>
            </a:avLst>
          </a:prstGeom>
          <a:solidFill>
            <a:srgbClr val="307BF3"/>
          </a:solidFill>
          <a:ln>
            <a:noFill/>
          </a:ln>
          <a:effectLst>
            <a:outerShdw blurRad="71438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30"/>
          <p:cNvGrpSpPr/>
          <p:nvPr/>
        </p:nvGrpSpPr>
        <p:grpSpPr>
          <a:xfrm>
            <a:off x="5345750" y="3109297"/>
            <a:ext cx="1870327" cy="669600"/>
            <a:chOff x="5343425" y="3152297"/>
            <a:chExt cx="1870327" cy="669600"/>
          </a:xfrm>
        </p:grpSpPr>
        <p:cxnSp>
          <p:nvCxnSpPr>
            <p:cNvPr id="209" name="Google Shape;209;p30"/>
            <p:cNvCxnSpPr/>
            <p:nvPr/>
          </p:nvCxnSpPr>
          <p:spPr>
            <a:xfrm rot="10800000">
              <a:off x="5343425" y="3214625"/>
              <a:ext cx="354900" cy="350100"/>
            </a:xfrm>
            <a:prstGeom prst="straightConnector1">
              <a:avLst/>
            </a:prstGeom>
            <a:noFill/>
            <a:ln cap="flat" cmpd="sng" w="19050">
              <a:solidFill>
                <a:srgbClr val="307BF3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210" name="Google Shape;210;p30"/>
            <p:cNvSpPr txBox="1"/>
            <p:nvPr/>
          </p:nvSpPr>
          <p:spPr>
            <a:xfrm>
              <a:off x="5718552" y="3152297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CCCCCC"/>
                  </a:solidFill>
                  <a:latin typeface="Roboto"/>
                  <a:ea typeface="Roboto"/>
                  <a:cs typeface="Roboto"/>
                  <a:sym typeface="Roboto"/>
                </a:rPr>
                <a:t>Look for an existing but non-optimal solution</a:t>
              </a:r>
              <a:endParaRPr b="1" sz="18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1" name="Google Shape;211;p30"/>
          <p:cNvGrpSpPr/>
          <p:nvPr/>
        </p:nvGrpSpPr>
        <p:grpSpPr>
          <a:xfrm>
            <a:off x="5344775" y="1228774"/>
            <a:ext cx="2037277" cy="669600"/>
            <a:chOff x="5344775" y="1228774"/>
            <a:chExt cx="2037277" cy="669600"/>
          </a:xfrm>
        </p:grpSpPr>
        <p:cxnSp>
          <p:nvCxnSpPr>
            <p:cNvPr id="212" name="Google Shape;212;p30"/>
            <p:cNvCxnSpPr/>
            <p:nvPr/>
          </p:nvCxnSpPr>
          <p:spPr>
            <a:xfrm flipH="1">
              <a:off x="5344775" y="1314450"/>
              <a:ext cx="336900" cy="339000"/>
            </a:xfrm>
            <a:prstGeom prst="straightConnector1">
              <a:avLst/>
            </a:prstGeom>
            <a:noFill/>
            <a:ln cap="flat" cmpd="sng" w="19050">
              <a:solidFill>
                <a:srgbClr val="0944A1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213" name="Google Shape;213;p30"/>
            <p:cNvSpPr txBox="1"/>
            <p:nvPr/>
          </p:nvSpPr>
          <p:spPr>
            <a:xfrm>
              <a:off x="5886852" y="1228774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D9D9D9"/>
                  </a:solidFill>
                  <a:latin typeface="Roboto"/>
                  <a:ea typeface="Roboto"/>
                  <a:cs typeface="Roboto"/>
                  <a:sym typeface="Roboto"/>
                </a:rPr>
                <a:t>Talk about the problem</a:t>
              </a:r>
              <a:endParaRPr b="1" sz="22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14" name="Google Shape;214;p30"/>
          <p:cNvSpPr txBox="1"/>
          <p:nvPr/>
        </p:nvSpPr>
        <p:spPr>
          <a:xfrm>
            <a:off x="3845784" y="2056460"/>
            <a:ext cx="14436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This diagram because bullet points are boring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215" name="Google Shape;215;p30"/>
          <p:cNvSpPr/>
          <p:nvPr/>
        </p:nvSpPr>
        <p:spPr>
          <a:xfrm rot="1800047">
            <a:off x="3219843" y="1086434"/>
            <a:ext cx="2690936" cy="2690936"/>
          </a:xfrm>
          <a:prstGeom prst="blockArc">
            <a:avLst>
              <a:gd fmla="val 14545937" name="adj1"/>
              <a:gd fmla="val 19902139" name="adj2"/>
              <a:gd fmla="val 9115" name="adj3"/>
            </a:avLst>
          </a:prstGeom>
          <a:solidFill>
            <a:srgbClr val="0944A1"/>
          </a:solidFill>
          <a:ln>
            <a:noFill/>
          </a:ln>
          <a:effectLst>
            <a:outerShdw blurRad="71438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0"/>
          <p:cNvSpPr/>
          <p:nvPr/>
        </p:nvSpPr>
        <p:spPr>
          <a:xfrm rot="9000757">
            <a:off x="3213964" y="1086020"/>
            <a:ext cx="2690226" cy="2690226"/>
          </a:xfrm>
          <a:prstGeom prst="blockArc">
            <a:avLst>
              <a:gd fmla="val 18041678" name="adj1"/>
              <a:gd fmla="val 1798478" name="adj2"/>
              <a:gd fmla="val 9595" name="adj3"/>
            </a:avLst>
          </a:prstGeom>
          <a:solidFill>
            <a:srgbClr val="0944A1"/>
          </a:solidFill>
          <a:ln>
            <a:noFill/>
          </a:ln>
          <a:effectLst>
            <a:outerShdw blurRad="71438" rotWithShape="0" algn="bl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0"/>
          <p:cNvSpPr/>
          <p:nvPr/>
        </p:nvSpPr>
        <p:spPr>
          <a:xfrm flipH="1" rot="-9000757">
            <a:off x="3221634" y="1086770"/>
            <a:ext cx="2690226" cy="2690226"/>
          </a:xfrm>
          <a:prstGeom prst="blockArc">
            <a:avLst>
              <a:gd fmla="val 17967225" name="adj1"/>
              <a:gd fmla="val 1529547" name="adj2"/>
              <a:gd fmla="val 9279" name="adj3"/>
            </a:avLst>
          </a:prstGeom>
          <a:solidFill>
            <a:srgbClr val="307BF3"/>
          </a:solidFill>
          <a:ln>
            <a:noFill/>
          </a:ln>
          <a:effectLst>
            <a:outerShdw blurRad="71438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0"/>
          <p:cNvSpPr/>
          <p:nvPr/>
        </p:nvSpPr>
        <p:spPr>
          <a:xfrm rot="8100000">
            <a:off x="3166119" y="2257450"/>
            <a:ext cx="363170" cy="363170"/>
          </a:xfrm>
          <a:prstGeom prst="rtTriangle">
            <a:avLst/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0"/>
          <p:cNvSpPr/>
          <p:nvPr/>
        </p:nvSpPr>
        <p:spPr>
          <a:xfrm rot="-2700000">
            <a:off x="5598628" y="2250288"/>
            <a:ext cx="363170" cy="363170"/>
          </a:xfrm>
          <a:prstGeom prst="rtTriangle">
            <a:avLst/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/>
          <p:nvPr/>
        </p:nvSpPr>
        <p:spPr>
          <a:xfrm rot="2700000">
            <a:off x="4382023" y="3463061"/>
            <a:ext cx="363170" cy="363170"/>
          </a:xfrm>
          <a:prstGeom prst="rtTriangle">
            <a:avLst/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0"/>
          <p:cNvSpPr/>
          <p:nvPr/>
        </p:nvSpPr>
        <p:spPr>
          <a:xfrm rot="-8100000">
            <a:off x="4382715" y="1027393"/>
            <a:ext cx="363170" cy="363170"/>
          </a:xfrm>
          <a:prstGeom prst="rtTriangle">
            <a:avLst/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0"/>
          <p:cNvSpPr txBox="1"/>
          <p:nvPr/>
        </p:nvSpPr>
        <p:spPr>
          <a:xfrm>
            <a:off x="1525800" y="191250"/>
            <a:ext cx="61998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</a:rPr>
              <a:t>The process of recreational research</a:t>
            </a:r>
            <a:endParaRPr sz="24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The Google Translate team tests their new app in 27 languages — you can download it on the Google Play Store (https://goo.gl/translateappandroid) and App Store (https://goo.gl/translateappios). To find out how instant camera magic works, watch this video: https://g.co/go/NLtranslate&#10;&#10;(No engineers were harmed in the making of this video)." id="62" name="Google Shape;62;p14" title="Google Translate vs. “La Bamba”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341500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245700" y="3941275"/>
            <a:ext cx="4612200" cy="9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D9D9D9"/>
                </a:solidFill>
              </a:rPr>
              <a:t>Google Translate - Word lens</a:t>
            </a:r>
            <a:endParaRPr sz="24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419050" y="3146150"/>
            <a:ext cx="4265700" cy="16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3F3F3"/>
                </a:solidFill>
              </a:rPr>
              <a:t>Vision helps us understand what is going on in this scene</a:t>
            </a:r>
            <a:endParaRPr sz="2800">
              <a:solidFill>
                <a:srgbClr val="F3F3F3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4953450" y="4864200"/>
            <a:ext cx="4190700" cy="2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3F3F3"/>
                </a:solidFill>
              </a:rPr>
              <a:t>*</a:t>
            </a:r>
            <a:r>
              <a:rPr lang="en" sz="900">
                <a:solidFill>
                  <a:srgbClr val="F3F3F3"/>
                </a:solidFill>
              </a:rPr>
              <a:t>Im adding text to this image to make it compliant to DMCA fair use policy*</a:t>
            </a:r>
            <a:endParaRPr sz="9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11" y="0"/>
            <a:ext cx="888918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4426800" y="545825"/>
            <a:ext cx="4405500" cy="13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</a:rPr>
              <a:t>This is what CaptionBot tells us what it sees in the image</a:t>
            </a:r>
            <a:endParaRPr sz="24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doing here?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Talking about Computer Vision (more specifically Convnets)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Showing how Convnets work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“</a:t>
            </a:r>
            <a:r>
              <a:rPr b="1" lang="en" sz="3000"/>
              <a:t>Seeing</a:t>
            </a:r>
            <a:r>
              <a:rPr lang="en" sz="3000"/>
              <a:t>”</a:t>
            </a:r>
            <a:r>
              <a:rPr lang="en" sz="3000"/>
              <a:t> how Convnets learn by recreating the landmark NIPS 2012 paper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Now what do we do?</a:t>
            </a:r>
            <a:endParaRPr sz="3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/>
          <p:nvPr/>
        </p:nvSpPr>
        <p:spPr>
          <a:xfrm>
            <a:off x="3297500" y="1165742"/>
            <a:ext cx="2540100" cy="2540100"/>
          </a:xfrm>
          <a:prstGeom prst="donut">
            <a:avLst>
              <a:gd fmla="val 16067" name="adj"/>
            </a:avLst>
          </a:prstGeom>
          <a:solidFill>
            <a:srgbClr val="000000">
              <a:alpha val="10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8"/>
          <p:cNvGrpSpPr/>
          <p:nvPr/>
        </p:nvGrpSpPr>
        <p:grpSpPr>
          <a:xfrm>
            <a:off x="1900218" y="996036"/>
            <a:ext cx="1882407" cy="669600"/>
            <a:chOff x="1900218" y="996036"/>
            <a:chExt cx="1882407" cy="669600"/>
          </a:xfrm>
        </p:grpSpPr>
        <p:cxnSp>
          <p:nvCxnSpPr>
            <p:cNvPr id="93" name="Google Shape;93;p18"/>
            <p:cNvCxnSpPr/>
            <p:nvPr/>
          </p:nvCxnSpPr>
          <p:spPr>
            <a:xfrm>
              <a:off x="3438525" y="1309350"/>
              <a:ext cx="344100" cy="344100"/>
            </a:xfrm>
            <a:prstGeom prst="straightConnector1">
              <a:avLst/>
            </a:prstGeom>
            <a:noFill/>
            <a:ln cap="flat" cmpd="sng" w="19050">
              <a:solidFill>
                <a:srgbClr val="307BF3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94" name="Google Shape;94;p18"/>
            <p:cNvSpPr txBox="1"/>
            <p:nvPr/>
          </p:nvSpPr>
          <p:spPr>
            <a:xfrm>
              <a:off x="1900218" y="996036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200">
                  <a:solidFill>
                    <a:srgbClr val="D9D9D9"/>
                  </a:solidFill>
                  <a:latin typeface="Roboto"/>
                  <a:ea typeface="Roboto"/>
                  <a:cs typeface="Roboto"/>
                  <a:sym typeface="Roboto"/>
                </a:rPr>
                <a:t>Now what do we do?</a:t>
              </a:r>
              <a:endParaRPr b="1" sz="22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5" name="Google Shape;95;p18"/>
          <p:cNvGrpSpPr/>
          <p:nvPr/>
        </p:nvGrpSpPr>
        <p:grpSpPr>
          <a:xfrm>
            <a:off x="1900218" y="2718247"/>
            <a:ext cx="1881232" cy="839278"/>
            <a:chOff x="1900218" y="2718247"/>
            <a:chExt cx="1881232" cy="839278"/>
          </a:xfrm>
        </p:grpSpPr>
        <p:cxnSp>
          <p:nvCxnSpPr>
            <p:cNvPr id="96" name="Google Shape;96;p18"/>
            <p:cNvCxnSpPr/>
            <p:nvPr/>
          </p:nvCxnSpPr>
          <p:spPr>
            <a:xfrm flipH="1" rot="10800000">
              <a:off x="3436150" y="3214625"/>
              <a:ext cx="345300" cy="342900"/>
            </a:xfrm>
            <a:prstGeom prst="straightConnector1">
              <a:avLst/>
            </a:prstGeom>
            <a:noFill/>
            <a:ln cap="flat" cmpd="sng" w="19050">
              <a:solidFill>
                <a:srgbClr val="0944A1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97" name="Google Shape;97;p18"/>
            <p:cNvSpPr txBox="1"/>
            <p:nvPr/>
          </p:nvSpPr>
          <p:spPr>
            <a:xfrm>
              <a:off x="1900218" y="2718247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100">
                  <a:solidFill>
                    <a:srgbClr val="D9D9D9"/>
                  </a:solidFill>
                  <a:latin typeface="Roboto"/>
                  <a:ea typeface="Roboto"/>
                  <a:cs typeface="Roboto"/>
                  <a:sym typeface="Roboto"/>
                </a:rPr>
                <a:t>Recreating this model</a:t>
              </a:r>
              <a:endParaRPr b="1" sz="21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8" name="Google Shape;98;p18"/>
          <p:cNvSpPr/>
          <p:nvPr/>
        </p:nvSpPr>
        <p:spPr>
          <a:xfrm flipH="1" rot="-1800047">
            <a:off x="3221956" y="1086434"/>
            <a:ext cx="2690936" cy="2690936"/>
          </a:xfrm>
          <a:prstGeom prst="blockArc">
            <a:avLst>
              <a:gd fmla="val 14348563" name="adj1"/>
              <a:gd fmla="val 19872341" name="adj2"/>
              <a:gd fmla="val 9100" name="adj3"/>
            </a:avLst>
          </a:prstGeom>
          <a:solidFill>
            <a:srgbClr val="307BF3"/>
          </a:solidFill>
          <a:ln>
            <a:noFill/>
          </a:ln>
          <a:effectLst>
            <a:outerShdw blurRad="71438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8"/>
          <p:cNvGrpSpPr/>
          <p:nvPr/>
        </p:nvGrpSpPr>
        <p:grpSpPr>
          <a:xfrm>
            <a:off x="5345750" y="3109297"/>
            <a:ext cx="1870327" cy="669600"/>
            <a:chOff x="5343425" y="3152297"/>
            <a:chExt cx="1870327" cy="669600"/>
          </a:xfrm>
        </p:grpSpPr>
        <p:cxnSp>
          <p:nvCxnSpPr>
            <p:cNvPr id="100" name="Google Shape;100;p18"/>
            <p:cNvCxnSpPr/>
            <p:nvPr/>
          </p:nvCxnSpPr>
          <p:spPr>
            <a:xfrm rot="10800000">
              <a:off x="5343425" y="3214625"/>
              <a:ext cx="354900" cy="350100"/>
            </a:xfrm>
            <a:prstGeom prst="straightConnector1">
              <a:avLst/>
            </a:prstGeom>
            <a:noFill/>
            <a:ln cap="flat" cmpd="sng" w="19050">
              <a:solidFill>
                <a:srgbClr val="307BF3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101" name="Google Shape;101;p18"/>
            <p:cNvSpPr txBox="1"/>
            <p:nvPr/>
          </p:nvSpPr>
          <p:spPr>
            <a:xfrm>
              <a:off x="5718552" y="3152297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CCCCCC"/>
                  </a:solidFill>
                  <a:latin typeface="Roboto"/>
                  <a:ea typeface="Roboto"/>
                  <a:cs typeface="Roboto"/>
                  <a:sym typeface="Roboto"/>
                </a:rPr>
                <a:t>Modeling vision using Convnets</a:t>
              </a:r>
              <a:endParaRPr b="1" sz="22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2" name="Google Shape;102;p18"/>
          <p:cNvGrpSpPr/>
          <p:nvPr/>
        </p:nvGrpSpPr>
        <p:grpSpPr>
          <a:xfrm>
            <a:off x="5344775" y="1214961"/>
            <a:ext cx="1832102" cy="669600"/>
            <a:chOff x="5344775" y="1214961"/>
            <a:chExt cx="1832102" cy="669600"/>
          </a:xfrm>
        </p:grpSpPr>
        <p:cxnSp>
          <p:nvCxnSpPr>
            <p:cNvPr id="103" name="Google Shape;103;p18"/>
            <p:cNvCxnSpPr/>
            <p:nvPr/>
          </p:nvCxnSpPr>
          <p:spPr>
            <a:xfrm flipH="1">
              <a:off x="5344775" y="1314450"/>
              <a:ext cx="336900" cy="339000"/>
            </a:xfrm>
            <a:prstGeom prst="straightConnector1">
              <a:avLst/>
            </a:prstGeom>
            <a:noFill/>
            <a:ln cap="flat" cmpd="sng" w="19050">
              <a:solidFill>
                <a:srgbClr val="0944A1"/>
              </a:solidFill>
              <a:prstDash val="solid"/>
              <a:round/>
              <a:headEnd len="med" w="med" type="oval"/>
              <a:tailEnd len="sm" w="sm" type="none"/>
            </a:ln>
          </p:spPr>
        </p:cxnSp>
        <p:sp>
          <p:nvSpPr>
            <p:cNvPr id="104" name="Google Shape;104;p18"/>
            <p:cNvSpPr txBox="1"/>
            <p:nvPr/>
          </p:nvSpPr>
          <p:spPr>
            <a:xfrm>
              <a:off x="5681677" y="1214961"/>
              <a:ext cx="1495200" cy="669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solidFill>
                    <a:srgbClr val="D9D9D9"/>
                  </a:solidFill>
                  <a:latin typeface="Roboto"/>
                  <a:ea typeface="Roboto"/>
                  <a:cs typeface="Roboto"/>
                  <a:sym typeface="Roboto"/>
                </a:rPr>
                <a:t>Talk about Vision</a:t>
              </a:r>
              <a:endParaRPr b="1" sz="22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5" name="Google Shape;105;p18"/>
          <p:cNvSpPr txBox="1"/>
          <p:nvPr/>
        </p:nvSpPr>
        <p:spPr>
          <a:xfrm>
            <a:off x="3845784" y="2056460"/>
            <a:ext cx="1443600" cy="8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This diagram because bullet points are boring</a:t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 rot="1800047">
            <a:off x="3219843" y="1086434"/>
            <a:ext cx="2690936" cy="2690936"/>
          </a:xfrm>
          <a:prstGeom prst="blockArc">
            <a:avLst>
              <a:gd fmla="val 14545937" name="adj1"/>
              <a:gd fmla="val 19902139" name="adj2"/>
              <a:gd fmla="val 9115" name="adj3"/>
            </a:avLst>
          </a:prstGeom>
          <a:solidFill>
            <a:srgbClr val="0944A1"/>
          </a:solidFill>
          <a:ln>
            <a:noFill/>
          </a:ln>
          <a:effectLst>
            <a:outerShdw blurRad="71438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 rot="9000757">
            <a:off x="3213964" y="1086020"/>
            <a:ext cx="2690226" cy="2690226"/>
          </a:xfrm>
          <a:prstGeom prst="blockArc">
            <a:avLst>
              <a:gd fmla="val 18041678" name="adj1"/>
              <a:gd fmla="val 1798478" name="adj2"/>
              <a:gd fmla="val 9595" name="adj3"/>
            </a:avLst>
          </a:prstGeom>
          <a:solidFill>
            <a:srgbClr val="0944A1"/>
          </a:solidFill>
          <a:ln>
            <a:noFill/>
          </a:ln>
          <a:effectLst>
            <a:outerShdw blurRad="71438" rotWithShape="0" algn="bl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 flipH="1" rot="-9000757">
            <a:off x="3221634" y="1086770"/>
            <a:ext cx="2690226" cy="2690226"/>
          </a:xfrm>
          <a:prstGeom prst="blockArc">
            <a:avLst>
              <a:gd fmla="val 17967225" name="adj1"/>
              <a:gd fmla="val 1529547" name="adj2"/>
              <a:gd fmla="val 9279" name="adj3"/>
            </a:avLst>
          </a:prstGeom>
          <a:solidFill>
            <a:srgbClr val="307BF3"/>
          </a:solidFill>
          <a:ln>
            <a:noFill/>
          </a:ln>
          <a:effectLst>
            <a:outerShdw blurRad="71438" rotWithShape="0" algn="bl" dir="5400000" dist="9525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/>
          <p:nvPr/>
        </p:nvSpPr>
        <p:spPr>
          <a:xfrm rot="8100000">
            <a:off x="3166119" y="2257450"/>
            <a:ext cx="363170" cy="363170"/>
          </a:xfrm>
          <a:prstGeom prst="rtTriangle">
            <a:avLst/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 rot="-2700000">
            <a:off x="5598628" y="2250288"/>
            <a:ext cx="363170" cy="363170"/>
          </a:xfrm>
          <a:prstGeom prst="rtTriangle">
            <a:avLst/>
          </a:prstGeom>
          <a:solidFill>
            <a:srgbClr val="0944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 rot="2700000">
            <a:off x="4382023" y="3463061"/>
            <a:ext cx="363170" cy="363170"/>
          </a:xfrm>
          <a:prstGeom prst="rtTriangle">
            <a:avLst/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 rot="-8100000">
            <a:off x="4382715" y="1027393"/>
            <a:ext cx="363170" cy="363170"/>
          </a:xfrm>
          <a:prstGeom prst="rtTriangle">
            <a:avLst/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 txBox="1"/>
          <p:nvPr/>
        </p:nvSpPr>
        <p:spPr>
          <a:xfrm>
            <a:off x="1525800" y="191250"/>
            <a:ext cx="61998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FEFEF"/>
                </a:solidFill>
              </a:rPr>
              <a:t>The process of recreational research</a:t>
            </a:r>
            <a:endParaRPr sz="24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775"/>
            <a:ext cx="9144001" cy="457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/>
        </p:nvSpPr>
        <p:spPr>
          <a:xfrm>
            <a:off x="0" y="4441800"/>
            <a:ext cx="44322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https://www.cs.ox.ac.uk/people/nando.defreitas/machinelearning/lecture9.pdf</a:t>
            </a:r>
            <a:endParaRPr sz="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554" y="0"/>
            <a:ext cx="850089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